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71" r:id="rId3"/>
    <p:sldId id="278" r:id="rId4"/>
    <p:sldId id="269" r:id="rId5"/>
    <p:sldId id="275" r:id="rId6"/>
    <p:sldId id="276" r:id="rId7"/>
    <p:sldId id="270" r:id="rId8"/>
    <p:sldId id="274" r:id="rId9"/>
    <p:sldId id="273" r:id="rId10"/>
    <p:sldId id="277" r:id="rId11"/>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C8C"/>
    <a:srgbClr val="EC6E6E"/>
    <a:srgbClr val="F5B7B7"/>
    <a:srgbClr val="ED1328"/>
    <a:srgbClr val="DA291C"/>
    <a:srgbClr val="EA36DD"/>
    <a:srgbClr val="97999B"/>
    <a:srgbClr val="9A3324"/>
    <a:srgbClr val="A3A3A3"/>
    <a:srgbClr val="DD11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F106DCDE-CD95-4C5F-B657-0015B75FC15F}" type="datetimeFigureOut">
              <a:rPr lang="nl-NL" smtClean="0"/>
              <a:t>17-1-2020</a:t>
            </a:fld>
            <a:endParaRPr lang="nl-NL"/>
          </a:p>
        </p:txBody>
      </p:sp>
      <p:sp>
        <p:nvSpPr>
          <p:cNvPr id="4" name="Tijdelijke aanduiding voor dia-afbeelding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D59F6751-1764-43EC-B65D-05788D7D9ABB}" type="slidenum">
              <a:rPr lang="nl-NL" smtClean="0"/>
              <a:t>‹nr.›</a:t>
            </a:fld>
            <a:endParaRPr lang="nl-NL"/>
          </a:p>
        </p:txBody>
      </p:sp>
    </p:spTree>
    <p:extLst>
      <p:ext uri="{BB962C8B-B14F-4D97-AF65-F5344CB8AC3E}">
        <p14:creationId xmlns:p14="http://schemas.microsoft.com/office/powerpoint/2010/main" val="639594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D6EAFA5-42BD-4100-8CF5-46C570E61A3D}" type="datetimeFigureOut">
              <a:rPr lang="nl-NL" smtClean="0"/>
              <a:t>17-1-2020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40894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D6EAFA5-42BD-4100-8CF5-46C570E61A3D}" type="datetimeFigureOut">
              <a:rPr lang="nl-NL" smtClean="0"/>
              <a:t>17-1-2020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251819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D6EAFA5-42BD-4100-8CF5-46C570E61A3D}" type="datetimeFigureOut">
              <a:rPr lang="nl-NL" smtClean="0"/>
              <a:t>17-1-2020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112875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D6EAFA5-42BD-4100-8CF5-46C570E61A3D}" type="datetimeFigureOut">
              <a:rPr lang="nl-NL" smtClean="0"/>
              <a:t>17-1-2020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264345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7D6EAFA5-42BD-4100-8CF5-46C570E61A3D}" type="datetimeFigureOut">
              <a:rPr lang="nl-NL" smtClean="0"/>
              <a:t>17-1-2020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275321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7D6EAFA5-42BD-4100-8CF5-46C570E61A3D}" type="datetimeFigureOut">
              <a:rPr lang="nl-NL" smtClean="0"/>
              <a:t>17-1-2020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182974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7D6EAFA5-42BD-4100-8CF5-46C570E61A3D}" type="datetimeFigureOut">
              <a:rPr lang="nl-NL" smtClean="0"/>
              <a:t>17-1-2020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337282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D6EAFA5-42BD-4100-8CF5-46C570E61A3D}" type="datetimeFigureOut">
              <a:rPr lang="nl-NL" smtClean="0"/>
              <a:t>17-1-2020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246480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D6EAFA5-42BD-4100-8CF5-46C570E61A3D}" type="datetimeFigureOut">
              <a:rPr lang="nl-NL" smtClean="0"/>
              <a:t>17-1-2020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67798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D6EAFA5-42BD-4100-8CF5-46C570E61A3D}" type="datetimeFigureOut">
              <a:rPr lang="nl-NL" smtClean="0"/>
              <a:t>17-1-2020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219656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D6EAFA5-42BD-4100-8CF5-46C570E61A3D}" type="datetimeFigureOut">
              <a:rPr lang="nl-NL" smtClean="0"/>
              <a:t>17-1-2020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48E7B1-6905-4098-BDC0-1D95F5754340}" type="slidenum">
              <a:rPr lang="nl-NL" smtClean="0"/>
              <a:t>‹nr.›</a:t>
            </a:fld>
            <a:endParaRPr lang="nl-NL"/>
          </a:p>
        </p:txBody>
      </p:sp>
    </p:spTree>
    <p:extLst>
      <p:ext uri="{BB962C8B-B14F-4D97-AF65-F5344CB8AC3E}">
        <p14:creationId xmlns:p14="http://schemas.microsoft.com/office/powerpoint/2010/main" val="31756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EAFA5-42BD-4100-8CF5-46C570E61A3D}" type="datetimeFigureOut">
              <a:rPr lang="nl-NL" smtClean="0"/>
              <a:t>17-1-2020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8E7B1-6905-4098-BDC0-1D95F5754340}" type="slidenum">
              <a:rPr lang="nl-NL" smtClean="0"/>
              <a:t>‹nr.›</a:t>
            </a:fld>
            <a:endParaRPr lang="nl-NL"/>
          </a:p>
        </p:txBody>
      </p:sp>
    </p:spTree>
    <p:extLst>
      <p:ext uri="{BB962C8B-B14F-4D97-AF65-F5344CB8AC3E}">
        <p14:creationId xmlns:p14="http://schemas.microsoft.com/office/powerpoint/2010/main" val="2702235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interim.be/nl/nieuws/detail/safety-veilig-de-trap-o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ra-evolution.com/ra-reading-2/attachment/groene-vink/"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t-interim.be/nl/nieuws/detail/safety-veilig-de-trap-o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ra-evolution.com/ra-reading-2/attachment/groene-vin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0" name="Ondertitel 2"/>
          <p:cNvSpPr txBox="1">
            <a:spLocks/>
          </p:cNvSpPr>
          <p:nvPr/>
        </p:nvSpPr>
        <p:spPr>
          <a:xfrm>
            <a:off x="1645297" y="2563471"/>
            <a:ext cx="9144000" cy="4474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nl-NL" sz="8000" b="1" dirty="0">
                <a:solidFill>
                  <a:srgbClr val="9A3324"/>
                </a:solidFill>
              </a:rPr>
              <a:t>‘Je leert wat je kan’</a:t>
            </a:r>
          </a:p>
          <a:p>
            <a:r>
              <a:rPr lang="nl-NL" sz="2000" b="1" dirty="0">
                <a:solidFill>
                  <a:srgbClr val="9A3324"/>
                </a:solidFill>
              </a:rPr>
              <a:t>Tevredenheid over de uitstroom 2018-2019</a:t>
            </a:r>
            <a:endParaRPr lang="nl-NL" sz="1800" dirty="0">
              <a:solidFill>
                <a:srgbClr val="9A3324"/>
              </a:solidFill>
            </a:endParaRPr>
          </a:p>
        </p:txBody>
      </p:sp>
    </p:spTree>
    <p:extLst>
      <p:ext uri="{BB962C8B-B14F-4D97-AF65-F5344CB8AC3E}">
        <p14:creationId xmlns:p14="http://schemas.microsoft.com/office/powerpoint/2010/main" val="55578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0" name="Rechthoek 9"/>
          <p:cNvSpPr/>
          <p:nvPr/>
        </p:nvSpPr>
        <p:spPr>
          <a:xfrm>
            <a:off x="228600" y="1197684"/>
            <a:ext cx="11887200" cy="6740307"/>
          </a:xfrm>
          <a:prstGeom prst="rect">
            <a:avLst/>
          </a:prstGeom>
        </p:spPr>
        <p:txBody>
          <a:bodyPr wrap="square">
            <a:spAutoFit/>
          </a:bodyPr>
          <a:lstStyle/>
          <a:p>
            <a:r>
              <a:rPr lang="nl-NL" b="1" dirty="0"/>
              <a:t>SO feiten &amp; interpretatie </a:t>
            </a:r>
          </a:p>
          <a:p>
            <a:r>
              <a:rPr lang="nl-NL" dirty="0"/>
              <a:t>De verwachting vooraf: er stromen 17 leerlingen uit. </a:t>
            </a:r>
          </a:p>
          <a:p>
            <a:r>
              <a:rPr lang="nl-NL" dirty="0"/>
              <a:t>De werkelijke uitstroomcijfers: 29 leerlingen zijn uitgestroomd gedurende het schooljaar ‘18-’19.</a:t>
            </a:r>
          </a:p>
          <a:p>
            <a:r>
              <a:rPr lang="nl-NL" dirty="0"/>
              <a:t>De 17 leerlingen zijn de reguliere leerlingen van SO naar VSO binnen de school. Hoe kan het dat we als school de andere leerlingen niet in beeld hadden? Mogelijke verklaring: </a:t>
            </a:r>
          </a:p>
          <a:p>
            <a:pPr marL="285750" indent="-285750">
              <a:buFont typeface="Arial" panose="020B0604020202020204" pitchFamily="34" charset="0"/>
              <a:buChar char="•"/>
            </a:pPr>
            <a:r>
              <a:rPr lang="nl-NL" dirty="0"/>
              <a:t>Vijf leerlingen van de basisgroep verschoven binnen de groep van SO naar VSO. Deze leerlingen hebben we niet meegeteld. Het aantal van 17 zijn vooraf geselecteerd op basis van leeftijd. De leerlingen van SO basisgroep hebben een verlengd schooljaar in het SO gedaan, dit kan als reden hebben dat deze 5 leerlingen niet hebben meegenomen in het aantal uitgestroomde leerlingen. </a:t>
            </a:r>
          </a:p>
          <a:p>
            <a:pPr marL="285750" indent="-285750">
              <a:buFont typeface="Arial" panose="020B0604020202020204" pitchFamily="34" charset="0"/>
              <a:buChar char="•"/>
            </a:pPr>
            <a:r>
              <a:rPr lang="nl-NL" dirty="0"/>
              <a:t>De vier leerlingen die naar het SBO zijn uitgestroomd waren op schoolniveau niet voldoende in beeld. 1 van deze leerlingen was op groepsniveau wel in beeld. De andere drie zijn gaandeweg het schooljaar opvallend gegroeid. De leerlingen zijn allen jonger dan 10 en hebben nadat ze konden lezen een grote sprong/groei gemaakt in leren. Deze leerlingen hebben een proefperiode gehad op het SBO en zijn succesvol uitgestroomd. Hier zijn we als school enorm trots op. Echter roept het wel vragen op: hadden we deze leerlingen eerder in beeld kunnen hebben? </a:t>
            </a:r>
          </a:p>
          <a:p>
            <a:pPr marL="285750" indent="-285750">
              <a:buFont typeface="Arial" panose="020B0604020202020204" pitchFamily="34" charset="0"/>
              <a:buChar char="•"/>
            </a:pPr>
            <a:r>
              <a:rPr lang="en-US" dirty="0" err="1"/>
              <a:t>Drie</a:t>
            </a:r>
            <a:r>
              <a:rPr lang="nl-NL" dirty="0"/>
              <a:t> leerlingen zijn uitgestroomd naar een andere school. 1 leerling is verhuisd. Twee leerlingen zijn naar een ZML school uitgestroomd met als reden: het onderwijs is op die twee scholen beter ingericht voor dit type leerling. </a:t>
            </a:r>
          </a:p>
          <a:p>
            <a:pPr marL="285750" indent="-285750">
              <a:buFont typeface="Arial" panose="020B0604020202020204" pitchFamily="34" charset="0"/>
              <a:buChar char="•"/>
            </a:pPr>
            <a:r>
              <a:rPr lang="nl-NL" b="1" i="1" dirty="0"/>
              <a:t>Vraag voor ons zelf </a:t>
            </a:r>
            <a:r>
              <a:rPr lang="nl-NL" dirty="0"/>
              <a:t>: is het noodzakelijk om ons onderwijs te verbeteren zodat we in de toekomst deze leerlingen wel het juiste onderwijsaanbod kunnen bieden? </a:t>
            </a:r>
          </a:p>
          <a:p>
            <a:pPr lvl="1"/>
            <a:endParaRPr lang="nl-NL" dirty="0">
              <a:solidFill>
                <a:prstClr val="black"/>
              </a:solidFill>
            </a:endParaRPr>
          </a:p>
          <a:p>
            <a:pPr lvl="1"/>
            <a:endParaRPr lang="nl-NL" dirty="0"/>
          </a:p>
          <a:p>
            <a:pPr marL="342900" indent="-342900">
              <a:buFont typeface="Arial" panose="020B0604020202020204" pitchFamily="34" charset="0"/>
              <a:buChar char="•"/>
            </a:pPr>
            <a:endParaRPr lang="nl-NL" sz="2400" dirty="0"/>
          </a:p>
          <a:p>
            <a:endParaRPr lang="nl-NL" sz="2400" dirty="0"/>
          </a:p>
          <a:p>
            <a:pPr marL="342900" indent="-342900">
              <a:buFont typeface="Arial" panose="020B0604020202020204" pitchFamily="34" charset="0"/>
              <a:buChar char="•"/>
            </a:pPr>
            <a:endParaRPr lang="nl-NL" sz="2400" dirty="0"/>
          </a:p>
        </p:txBody>
      </p:sp>
    </p:spTree>
    <p:extLst>
      <p:ext uri="{BB962C8B-B14F-4D97-AF65-F5344CB8AC3E}">
        <p14:creationId xmlns:p14="http://schemas.microsoft.com/office/powerpoint/2010/main" val="361579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Afbeeldingsresultaat voor ambiti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0495" y="4734441"/>
            <a:ext cx="5871009" cy="1330213"/>
          </a:xfrm>
          <a:prstGeom prst="rect">
            <a:avLst/>
          </a:prstGeom>
          <a:noFill/>
          <a:extLst>
            <a:ext uri="{909E8E84-426E-40DD-AFC4-6F175D3DCCD1}">
              <a14:hiddenFill xmlns:a14="http://schemas.microsoft.com/office/drawing/2010/main">
                <a:solidFill>
                  <a:srgbClr val="FFFFFF"/>
                </a:solidFill>
              </a14:hiddenFill>
            </a:ext>
          </a:extLst>
        </p:spPr>
      </p:pic>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0" name="Titel 1"/>
          <p:cNvSpPr>
            <a:spLocks noGrp="1"/>
          </p:cNvSpPr>
          <p:nvPr>
            <p:ph type="ctrTitle"/>
          </p:nvPr>
        </p:nvSpPr>
        <p:spPr>
          <a:xfrm>
            <a:off x="2502508" y="228712"/>
            <a:ext cx="9144000" cy="1458741"/>
          </a:xfrm>
        </p:spPr>
        <p:txBody>
          <a:bodyPr>
            <a:normAutofit fontScale="90000"/>
          </a:bodyPr>
          <a:lstStyle/>
          <a:p>
            <a:r>
              <a:rPr lang="nl-NL" sz="9600" b="1" i="1" dirty="0">
                <a:latin typeface="+mn-lt"/>
              </a:rPr>
              <a:t>Ambitie SO </a:t>
            </a:r>
            <a:br>
              <a:rPr lang="nl-NL" sz="9600" b="1" i="1" dirty="0">
                <a:latin typeface="+mn-lt"/>
              </a:rPr>
            </a:br>
            <a:r>
              <a:rPr lang="nl-NL" sz="2400" b="1" i="1" dirty="0">
                <a:latin typeface="+mn-lt"/>
              </a:rPr>
              <a:t>m.b.t. uitstroom ’18/’19</a:t>
            </a:r>
            <a:endParaRPr lang="nl-NL" sz="9600" b="1" i="1" dirty="0">
              <a:latin typeface="+mn-lt"/>
            </a:endParaRPr>
          </a:p>
        </p:txBody>
      </p:sp>
      <p:sp>
        <p:nvSpPr>
          <p:cNvPr id="2" name="Rechthoek 1"/>
          <p:cNvSpPr/>
          <p:nvPr/>
        </p:nvSpPr>
        <p:spPr>
          <a:xfrm>
            <a:off x="387178" y="1687453"/>
            <a:ext cx="11887200" cy="3416320"/>
          </a:xfrm>
          <a:prstGeom prst="rect">
            <a:avLst/>
          </a:prstGeom>
        </p:spPr>
        <p:txBody>
          <a:bodyPr wrap="square">
            <a:spAutoFit/>
          </a:bodyPr>
          <a:lstStyle/>
          <a:p>
            <a:pPr marL="342900" indent="-342900">
              <a:buFont typeface="Arial" panose="020B0604020202020204" pitchFamily="34" charset="0"/>
              <a:buChar char="•"/>
            </a:pPr>
            <a:r>
              <a:rPr lang="nl-NL" sz="2400" dirty="0"/>
              <a:t>85% van de leerlingen stroomt uit naar het met ouders en leerlingen vastgestelde ontwikkelingsperspectief, dat op 10 jarige leeftijd is vastgesteld.</a:t>
            </a:r>
          </a:p>
          <a:p>
            <a:pPr marL="342900" indent="-342900">
              <a:buFont typeface="Arial" panose="020B0604020202020204" pitchFamily="34" charset="0"/>
              <a:buChar char="•"/>
            </a:pPr>
            <a:r>
              <a:rPr lang="nl-NL" sz="2400" dirty="0"/>
              <a:t>De ambitie van It Twalûk is om meer uitstroom naar arbeid te realiseren (profiel 3+4). Het verwachte uitstroom percentage naar profiel 3 en 4 </a:t>
            </a:r>
            <a:r>
              <a:rPr lang="nl-NL" sz="1200" i="1" dirty="0"/>
              <a:t>(beschutte arbeid) </a:t>
            </a:r>
            <a:r>
              <a:rPr lang="nl-NL" sz="2400" dirty="0"/>
              <a:t>is 45% van de leerlingen </a:t>
            </a:r>
          </a:p>
          <a:p>
            <a:r>
              <a:rPr lang="nl-NL" sz="2400" dirty="0"/>
              <a:t>     (10% hoger dan vorig schooljaar).</a:t>
            </a:r>
          </a:p>
          <a:p>
            <a:pPr marL="342900" indent="-342900">
              <a:buFont typeface="Arial" panose="020B0604020202020204" pitchFamily="34" charset="0"/>
              <a:buChar char="•"/>
            </a:pPr>
            <a:r>
              <a:rPr lang="nl-NL" sz="2400" dirty="0"/>
              <a:t>85 % van de leerlingen stroomt conform verwachting op basis van IQ en het daaraan gekoppelde landelijke uitstroom model.</a:t>
            </a:r>
          </a:p>
          <a:p>
            <a:pPr marL="342900" indent="-342900">
              <a:buFont typeface="Arial" panose="020B0604020202020204" pitchFamily="34" charset="0"/>
              <a:buChar char="•"/>
            </a:pPr>
            <a:endParaRPr lang="nl-NL" sz="2400" dirty="0"/>
          </a:p>
          <a:p>
            <a:r>
              <a:rPr lang="nl-NL" sz="2400" dirty="0"/>
              <a:t>*De verwachting was dat er eind schooljaar 2018-2019 17 leerlingen zouden uitstromen. </a:t>
            </a:r>
          </a:p>
        </p:txBody>
      </p:sp>
    </p:spTree>
    <p:extLst>
      <p:ext uri="{BB962C8B-B14F-4D97-AF65-F5344CB8AC3E}">
        <p14:creationId xmlns:p14="http://schemas.microsoft.com/office/powerpoint/2010/main" val="414580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0" name="Titel 1"/>
          <p:cNvSpPr>
            <a:spLocks noGrp="1"/>
          </p:cNvSpPr>
          <p:nvPr>
            <p:ph type="ctrTitle"/>
          </p:nvPr>
        </p:nvSpPr>
        <p:spPr>
          <a:xfrm>
            <a:off x="2502508" y="228712"/>
            <a:ext cx="9144000" cy="1458741"/>
          </a:xfrm>
        </p:spPr>
        <p:txBody>
          <a:bodyPr>
            <a:normAutofit/>
          </a:bodyPr>
          <a:lstStyle/>
          <a:p>
            <a:r>
              <a:rPr lang="nl-NL" sz="5400" b="1" i="1" dirty="0">
                <a:latin typeface="+mn-lt"/>
              </a:rPr>
              <a:t>Realisatie ambitie SO </a:t>
            </a:r>
            <a:br>
              <a:rPr lang="nl-NL" sz="9600" b="1" i="1" dirty="0">
                <a:latin typeface="+mn-lt"/>
              </a:rPr>
            </a:br>
            <a:r>
              <a:rPr lang="nl-NL" sz="2400" b="1" i="1" dirty="0">
                <a:latin typeface="+mn-lt"/>
              </a:rPr>
              <a:t>m.b.t. uitstroom ’18/’19</a:t>
            </a:r>
            <a:endParaRPr lang="nl-NL" sz="9600" b="1" i="1" dirty="0">
              <a:latin typeface="+mn-lt"/>
            </a:endParaRPr>
          </a:p>
        </p:txBody>
      </p:sp>
      <p:sp>
        <p:nvSpPr>
          <p:cNvPr id="2" name="Rechthoek 1"/>
          <p:cNvSpPr/>
          <p:nvPr/>
        </p:nvSpPr>
        <p:spPr>
          <a:xfrm>
            <a:off x="387178" y="1687453"/>
            <a:ext cx="11887200" cy="3785652"/>
          </a:xfrm>
          <a:prstGeom prst="rect">
            <a:avLst/>
          </a:prstGeom>
        </p:spPr>
        <p:txBody>
          <a:bodyPr wrap="square">
            <a:spAutoFit/>
          </a:bodyPr>
          <a:lstStyle/>
          <a:p>
            <a:pPr marL="342900" indent="-342900">
              <a:buFont typeface="Arial" panose="020B0604020202020204" pitchFamily="34" charset="0"/>
              <a:buChar char="•"/>
            </a:pPr>
            <a:r>
              <a:rPr lang="nl-NL" sz="2400" dirty="0"/>
              <a:t>Informatie vooraf:</a:t>
            </a:r>
          </a:p>
          <a:p>
            <a:r>
              <a:rPr lang="en-US" sz="2400" dirty="0"/>
              <a:t>De </a:t>
            </a:r>
            <a:r>
              <a:rPr lang="en-US" sz="2400" dirty="0" err="1"/>
              <a:t>ambitie</a:t>
            </a:r>
            <a:r>
              <a:rPr lang="en-US" sz="2400" dirty="0"/>
              <a:t> is </a:t>
            </a:r>
            <a:r>
              <a:rPr lang="en-US" sz="2400" dirty="0" err="1"/>
              <a:t>gebaseerd</a:t>
            </a:r>
            <a:r>
              <a:rPr lang="en-US" sz="2400" dirty="0"/>
              <a:t> op </a:t>
            </a:r>
            <a:r>
              <a:rPr lang="en-US" sz="2400" dirty="0" err="1"/>
              <a:t>een</a:t>
            </a:r>
            <a:r>
              <a:rPr lang="en-US" sz="2400" dirty="0"/>
              <a:t> </a:t>
            </a:r>
            <a:r>
              <a:rPr lang="en-US" sz="2400" dirty="0" err="1"/>
              <a:t>uitstroom</a:t>
            </a:r>
            <a:r>
              <a:rPr lang="en-US" sz="2400" dirty="0"/>
              <a:t> van 17 </a:t>
            </a:r>
            <a:r>
              <a:rPr lang="en-US" sz="2400" dirty="0" err="1"/>
              <a:t>leerlingen</a:t>
            </a:r>
            <a:r>
              <a:rPr lang="en-US" sz="2400" dirty="0"/>
              <a:t>.</a:t>
            </a:r>
          </a:p>
          <a:p>
            <a:r>
              <a:rPr lang="en-US" sz="2400" dirty="0"/>
              <a:t>De </a:t>
            </a:r>
            <a:r>
              <a:rPr lang="en-US" sz="2400" dirty="0" err="1"/>
              <a:t>werkelijke</a:t>
            </a:r>
            <a:r>
              <a:rPr lang="en-US" sz="2400" dirty="0"/>
              <a:t> </a:t>
            </a:r>
            <a:r>
              <a:rPr lang="en-US" sz="2400" dirty="0" err="1"/>
              <a:t>uitstroom</a:t>
            </a:r>
            <a:r>
              <a:rPr lang="en-US" sz="2400" dirty="0"/>
              <a:t>  was 29 </a:t>
            </a:r>
            <a:r>
              <a:rPr lang="en-US" sz="2400" dirty="0" err="1"/>
              <a:t>leerlingen</a:t>
            </a:r>
            <a:r>
              <a:rPr lang="en-US" sz="2400" dirty="0"/>
              <a:t>. De </a:t>
            </a:r>
            <a:r>
              <a:rPr lang="en-US" sz="2400" dirty="0" err="1"/>
              <a:t>ambitie</a:t>
            </a:r>
            <a:r>
              <a:rPr lang="en-US" sz="2400" dirty="0"/>
              <a:t> </a:t>
            </a:r>
            <a:r>
              <a:rPr lang="en-US" sz="2400" dirty="0" err="1"/>
              <a:t>en</a:t>
            </a:r>
            <a:r>
              <a:rPr lang="en-US" sz="2400" dirty="0"/>
              <a:t> de </a:t>
            </a:r>
            <a:r>
              <a:rPr lang="en-US" sz="2400" dirty="0" err="1"/>
              <a:t>tevredenheid</a:t>
            </a:r>
            <a:r>
              <a:rPr lang="en-US" sz="2400" dirty="0"/>
              <a:t> over de </a:t>
            </a:r>
            <a:r>
              <a:rPr lang="en-US" sz="2400" dirty="0" err="1"/>
              <a:t>uitstroom</a:t>
            </a:r>
            <a:r>
              <a:rPr lang="en-US" sz="2400" dirty="0"/>
              <a:t> </a:t>
            </a:r>
            <a:r>
              <a:rPr lang="en-US" sz="2400" dirty="0" err="1"/>
              <a:t>geeft</a:t>
            </a:r>
            <a:r>
              <a:rPr lang="en-US" sz="2400" dirty="0"/>
              <a:t> </a:t>
            </a:r>
            <a:r>
              <a:rPr lang="en-US" sz="2400" dirty="0" err="1"/>
              <a:t>daardoor</a:t>
            </a:r>
            <a:r>
              <a:rPr lang="en-US" sz="2400" dirty="0"/>
              <a:t> </a:t>
            </a:r>
            <a:r>
              <a:rPr lang="en-US" sz="2400" dirty="0" err="1"/>
              <a:t>geen</a:t>
            </a:r>
            <a:r>
              <a:rPr lang="en-US" sz="2400" dirty="0"/>
              <a:t> </a:t>
            </a:r>
            <a:r>
              <a:rPr lang="en-US" sz="2400" dirty="0" err="1"/>
              <a:t>realistisch</a:t>
            </a:r>
            <a:r>
              <a:rPr lang="en-US" sz="2400" dirty="0"/>
              <a:t> </a:t>
            </a:r>
            <a:r>
              <a:rPr lang="en-US" sz="2400" dirty="0" err="1"/>
              <a:t>beeld</a:t>
            </a:r>
            <a:r>
              <a:rPr lang="en-US" sz="2400" dirty="0"/>
              <a:t>. </a:t>
            </a:r>
          </a:p>
          <a:p>
            <a:endParaRPr lang="en-US" sz="2400" dirty="0"/>
          </a:p>
          <a:p>
            <a:r>
              <a:rPr lang="en-US" sz="2400" dirty="0" err="1"/>
              <a:t>Alle</a:t>
            </a:r>
            <a:r>
              <a:rPr lang="en-US" sz="2400" dirty="0"/>
              <a:t> </a:t>
            </a:r>
            <a:r>
              <a:rPr lang="en-US" sz="2400" dirty="0" err="1"/>
              <a:t>leerlingen</a:t>
            </a:r>
            <a:r>
              <a:rPr lang="en-US" sz="2400" dirty="0"/>
              <a:t> van de school (SO </a:t>
            </a:r>
            <a:r>
              <a:rPr lang="en-US" sz="2400" dirty="0" err="1"/>
              <a:t>en</a:t>
            </a:r>
            <a:r>
              <a:rPr lang="en-US" sz="2400" dirty="0"/>
              <a:t> VSO) </a:t>
            </a:r>
            <a:r>
              <a:rPr lang="en-US" sz="2400" dirty="0" err="1"/>
              <a:t>zijn</a:t>
            </a:r>
            <a:r>
              <a:rPr lang="en-US" sz="2400" dirty="0"/>
              <a:t> in het </a:t>
            </a:r>
            <a:r>
              <a:rPr lang="en-US" sz="2400" dirty="0" err="1"/>
              <a:t>nieuwe</a:t>
            </a:r>
            <a:r>
              <a:rPr lang="en-US" sz="2400" dirty="0"/>
              <a:t> OPP </a:t>
            </a:r>
            <a:r>
              <a:rPr lang="en-US" sz="2400" dirty="0" err="1"/>
              <a:t>geplaatst</a:t>
            </a:r>
            <a:r>
              <a:rPr lang="en-US" sz="2400" dirty="0"/>
              <a:t>, het OPP </a:t>
            </a:r>
            <a:r>
              <a:rPr lang="en-US" sz="2400" dirty="0" err="1"/>
              <a:t>volgens</a:t>
            </a:r>
            <a:r>
              <a:rPr lang="en-US" sz="2400" dirty="0"/>
              <a:t> het </a:t>
            </a:r>
            <a:r>
              <a:rPr lang="en-US" sz="2400" dirty="0" err="1"/>
              <a:t>doelgroepenmodel</a:t>
            </a:r>
            <a:r>
              <a:rPr lang="en-US" sz="2400" dirty="0"/>
              <a:t>. De </a:t>
            </a:r>
            <a:r>
              <a:rPr lang="en-US" sz="2400" dirty="0" err="1"/>
              <a:t>vergelijking</a:t>
            </a:r>
            <a:r>
              <a:rPr lang="en-US" sz="2400" dirty="0"/>
              <a:t> </a:t>
            </a:r>
            <a:r>
              <a:rPr lang="en-US" sz="2400" dirty="0" err="1"/>
              <a:t>tussen</a:t>
            </a:r>
            <a:r>
              <a:rPr lang="en-US" sz="2400" dirty="0"/>
              <a:t> het ‘</a:t>
            </a:r>
            <a:r>
              <a:rPr lang="en-US" sz="2400" dirty="0" err="1"/>
              <a:t>oude</a:t>
            </a:r>
            <a:r>
              <a:rPr lang="en-US" sz="2400" dirty="0"/>
              <a:t> </a:t>
            </a:r>
            <a:r>
              <a:rPr lang="en-US" sz="2400" dirty="0" err="1"/>
              <a:t>denken</a:t>
            </a:r>
            <a:r>
              <a:rPr lang="en-US" sz="2400" dirty="0"/>
              <a:t>’ </a:t>
            </a:r>
            <a:r>
              <a:rPr lang="en-US" sz="2400" dirty="0" err="1"/>
              <a:t>en</a:t>
            </a:r>
            <a:r>
              <a:rPr lang="en-US" sz="2400" dirty="0"/>
              <a:t> het ‘</a:t>
            </a:r>
            <a:r>
              <a:rPr lang="en-US" sz="2400" dirty="0" err="1"/>
              <a:t>nieuwe’doelgroepenmodel</a:t>
            </a:r>
            <a:r>
              <a:rPr lang="en-US" sz="2400" dirty="0"/>
              <a:t> </a:t>
            </a:r>
            <a:r>
              <a:rPr lang="en-US" sz="2400" dirty="0" err="1"/>
              <a:t>vergt</a:t>
            </a:r>
            <a:r>
              <a:rPr lang="en-US" sz="2400" dirty="0"/>
              <a:t> </a:t>
            </a:r>
            <a:r>
              <a:rPr lang="en-US" sz="2400" dirty="0" err="1"/>
              <a:t>nader</a:t>
            </a:r>
            <a:r>
              <a:rPr lang="en-US" sz="2400" dirty="0"/>
              <a:t> </a:t>
            </a:r>
            <a:r>
              <a:rPr lang="en-US" sz="2400" dirty="0" err="1"/>
              <a:t>overleg</a:t>
            </a:r>
            <a:r>
              <a:rPr lang="en-US" sz="2400" dirty="0"/>
              <a:t> </a:t>
            </a:r>
            <a:r>
              <a:rPr lang="en-US" sz="2400" dirty="0" err="1"/>
              <a:t>tussen</a:t>
            </a:r>
            <a:r>
              <a:rPr lang="en-US" sz="2400" dirty="0"/>
              <a:t> </a:t>
            </a:r>
            <a:r>
              <a:rPr lang="en-US" sz="2400" dirty="0" err="1"/>
              <a:t>teamleider</a:t>
            </a:r>
            <a:r>
              <a:rPr lang="en-US" sz="2400" dirty="0"/>
              <a:t> SO, </a:t>
            </a:r>
            <a:r>
              <a:rPr lang="en-US" sz="2400" dirty="0" err="1"/>
              <a:t>gedragsdeskundige</a:t>
            </a:r>
            <a:r>
              <a:rPr lang="en-US" sz="2400" dirty="0"/>
              <a:t>, IB </a:t>
            </a:r>
            <a:r>
              <a:rPr lang="en-US" sz="2400" dirty="0" err="1"/>
              <a:t>en</a:t>
            </a:r>
            <a:r>
              <a:rPr lang="en-US" sz="2400" dirty="0"/>
              <a:t> SOW </a:t>
            </a:r>
            <a:r>
              <a:rPr lang="en-US" sz="2400" dirty="0" err="1"/>
              <a:t>voor</a:t>
            </a:r>
            <a:r>
              <a:rPr lang="en-US" sz="2400" dirty="0"/>
              <a:t> </a:t>
            </a:r>
            <a:r>
              <a:rPr lang="en-US" sz="2400" dirty="0" err="1"/>
              <a:t>interpretatie</a:t>
            </a:r>
            <a:r>
              <a:rPr lang="en-US" sz="2400" dirty="0"/>
              <a:t>.</a:t>
            </a:r>
          </a:p>
          <a:p>
            <a:endParaRPr lang="en-US" sz="2400" dirty="0"/>
          </a:p>
        </p:txBody>
      </p:sp>
    </p:spTree>
    <p:extLst>
      <p:ext uri="{BB962C8B-B14F-4D97-AF65-F5344CB8AC3E}">
        <p14:creationId xmlns:p14="http://schemas.microsoft.com/office/powerpoint/2010/main" val="322209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1" name="Titel 1"/>
          <p:cNvSpPr>
            <a:spLocks noGrp="1"/>
          </p:cNvSpPr>
          <p:nvPr>
            <p:ph type="ctrTitle"/>
          </p:nvPr>
        </p:nvSpPr>
        <p:spPr>
          <a:xfrm>
            <a:off x="1524000" y="1074965"/>
            <a:ext cx="9144000" cy="1192469"/>
          </a:xfrm>
        </p:spPr>
        <p:txBody>
          <a:bodyPr>
            <a:noAutofit/>
          </a:bodyPr>
          <a:lstStyle/>
          <a:p>
            <a:r>
              <a:rPr lang="nl-NL" sz="9600" b="1" i="1" dirty="0">
                <a:latin typeface="+mn-lt"/>
              </a:rPr>
              <a:t>Realisatie SO</a:t>
            </a:r>
          </a:p>
        </p:txBody>
      </p:sp>
      <p:sp>
        <p:nvSpPr>
          <p:cNvPr id="12" name="Ondertitel 2"/>
          <p:cNvSpPr txBox="1">
            <a:spLocks/>
          </p:cNvSpPr>
          <p:nvPr/>
        </p:nvSpPr>
        <p:spPr>
          <a:xfrm>
            <a:off x="510746" y="2965621"/>
            <a:ext cx="1639330" cy="257020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dirty="0"/>
              <a:t>   </a:t>
            </a:r>
            <a:endParaRPr lang="nl-NL" sz="800" dirty="0"/>
          </a:p>
          <a:p>
            <a:pPr algn="l"/>
            <a:endParaRPr lang="nl-NL" dirty="0"/>
          </a:p>
          <a:p>
            <a:pPr algn="l"/>
            <a:endParaRPr lang="nl-NL" dirty="0"/>
          </a:p>
          <a:p>
            <a:endParaRPr lang="nl-NL" dirty="0"/>
          </a:p>
        </p:txBody>
      </p:sp>
      <p:sp>
        <p:nvSpPr>
          <p:cNvPr id="13" name="Ondertitel 2"/>
          <p:cNvSpPr txBox="1">
            <a:spLocks/>
          </p:cNvSpPr>
          <p:nvPr/>
        </p:nvSpPr>
        <p:spPr>
          <a:xfrm>
            <a:off x="4378411" y="2965620"/>
            <a:ext cx="1651685" cy="258406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14" name="Ondertitel 2"/>
          <p:cNvSpPr txBox="1">
            <a:spLocks/>
          </p:cNvSpPr>
          <p:nvPr/>
        </p:nvSpPr>
        <p:spPr>
          <a:xfrm>
            <a:off x="8246076" y="2965619"/>
            <a:ext cx="1647567" cy="2570207"/>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15" name="Rechthoek 14"/>
          <p:cNvSpPr/>
          <p:nvPr/>
        </p:nvSpPr>
        <p:spPr>
          <a:xfrm>
            <a:off x="510746" y="2267434"/>
            <a:ext cx="3435178" cy="574325"/>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Ontwikkelingsperspectief </a:t>
            </a:r>
          </a:p>
          <a:p>
            <a:pPr algn="ctr"/>
            <a:r>
              <a:rPr lang="nl-NL" sz="2000" dirty="0">
                <a:solidFill>
                  <a:schemeClr val="tx1"/>
                </a:solidFill>
              </a:rPr>
              <a:t>10 jaar vs. uitstroom</a:t>
            </a:r>
          </a:p>
        </p:txBody>
      </p:sp>
      <p:sp>
        <p:nvSpPr>
          <p:cNvPr id="16" name="Rechthoek 15"/>
          <p:cNvSpPr/>
          <p:nvPr/>
        </p:nvSpPr>
        <p:spPr>
          <a:xfrm>
            <a:off x="4378411" y="2267434"/>
            <a:ext cx="3435178" cy="573153"/>
          </a:xfrm>
          <a:prstGeom prst="rect">
            <a:avLst/>
          </a:prstGeom>
          <a:solidFill>
            <a:schemeClr val="bg1"/>
          </a:solidFill>
          <a:ln w="28575">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Profiel 3+4 </a:t>
            </a:r>
          </a:p>
          <a:p>
            <a:pPr algn="ctr"/>
            <a:r>
              <a:rPr lang="nl-NL" sz="2400" dirty="0">
                <a:solidFill>
                  <a:schemeClr val="tx1"/>
                </a:solidFill>
              </a:rPr>
              <a:t>Arbeid </a:t>
            </a:r>
            <a:r>
              <a:rPr lang="nl-NL" i="1" dirty="0">
                <a:solidFill>
                  <a:schemeClr val="tx1"/>
                </a:solidFill>
              </a:rPr>
              <a:t>(beschutwerk)</a:t>
            </a:r>
          </a:p>
        </p:txBody>
      </p:sp>
      <p:sp>
        <p:nvSpPr>
          <p:cNvPr id="17" name="Rechthoek 16"/>
          <p:cNvSpPr/>
          <p:nvPr/>
        </p:nvSpPr>
        <p:spPr>
          <a:xfrm>
            <a:off x="8246076" y="2267434"/>
            <a:ext cx="3435178" cy="573153"/>
          </a:xfrm>
          <a:prstGeom prst="rect">
            <a:avLst/>
          </a:prstGeom>
          <a:solidFill>
            <a:schemeClr val="bg1"/>
          </a:solidFill>
          <a:ln w="28575">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solidFill>
                  <a:schemeClr val="tx1"/>
                </a:solidFill>
              </a:rPr>
              <a:t>Op basis van IQ</a:t>
            </a:r>
          </a:p>
        </p:txBody>
      </p:sp>
      <p:sp>
        <p:nvSpPr>
          <p:cNvPr id="18" name="Ondertitel 2"/>
          <p:cNvSpPr txBox="1">
            <a:spLocks/>
          </p:cNvSpPr>
          <p:nvPr/>
        </p:nvSpPr>
        <p:spPr>
          <a:xfrm>
            <a:off x="2306594" y="2965619"/>
            <a:ext cx="1639330" cy="257020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nl-NL" dirty="0"/>
          </a:p>
          <a:p>
            <a:pPr algn="l"/>
            <a:endParaRPr lang="nl-NL" dirty="0"/>
          </a:p>
          <a:p>
            <a:pPr algn="l"/>
            <a:endParaRPr lang="nl-NL" dirty="0"/>
          </a:p>
          <a:p>
            <a:pPr algn="l"/>
            <a:endParaRPr lang="nl-NL" dirty="0"/>
          </a:p>
          <a:p>
            <a:endParaRPr lang="nl-NL" dirty="0"/>
          </a:p>
        </p:txBody>
      </p:sp>
      <p:sp>
        <p:nvSpPr>
          <p:cNvPr id="19" name="Ondertitel 2"/>
          <p:cNvSpPr txBox="1">
            <a:spLocks/>
          </p:cNvSpPr>
          <p:nvPr/>
        </p:nvSpPr>
        <p:spPr>
          <a:xfrm>
            <a:off x="6182498" y="2965620"/>
            <a:ext cx="1631092" cy="258406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20" name="Ondertitel 2"/>
          <p:cNvSpPr txBox="1">
            <a:spLocks/>
          </p:cNvSpPr>
          <p:nvPr/>
        </p:nvSpPr>
        <p:spPr>
          <a:xfrm>
            <a:off x="10046044" y="2965617"/>
            <a:ext cx="1635210" cy="2570207"/>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21" name="Rechthoek 20"/>
          <p:cNvSpPr/>
          <p:nvPr/>
        </p:nvSpPr>
        <p:spPr>
          <a:xfrm>
            <a:off x="704335" y="3811471"/>
            <a:ext cx="486032" cy="1717626"/>
          </a:xfrm>
          <a:prstGeom prst="rect">
            <a:avLst/>
          </a:prstGeom>
          <a:solidFill>
            <a:schemeClr val="bg2">
              <a:lumMod val="75000"/>
            </a:schemeClr>
          </a:solidFill>
          <a:ln>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p:cNvSpPr/>
          <p:nvPr/>
        </p:nvSpPr>
        <p:spPr>
          <a:xfrm>
            <a:off x="1390133" y="3634926"/>
            <a:ext cx="486032" cy="1894173"/>
          </a:xfrm>
          <a:prstGeom prst="rect">
            <a:avLst/>
          </a:prstGeom>
          <a:solidFill>
            <a:srgbClr val="DD1124"/>
          </a:solidFill>
          <a:ln>
            <a:solidFill>
              <a:srgbClr val="DD1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p:cNvSpPr/>
          <p:nvPr/>
        </p:nvSpPr>
        <p:spPr>
          <a:xfrm>
            <a:off x="4588476" y="4300952"/>
            <a:ext cx="486032" cy="1234872"/>
          </a:xfrm>
          <a:prstGeom prst="rect">
            <a:avLst/>
          </a:prstGeom>
          <a:solidFill>
            <a:schemeClr val="bg2">
              <a:lumMod val="75000"/>
            </a:schemeClr>
          </a:solidFill>
          <a:ln>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p:cNvSpPr/>
          <p:nvPr/>
        </p:nvSpPr>
        <p:spPr>
          <a:xfrm>
            <a:off x="5284573" y="3768722"/>
            <a:ext cx="486032" cy="1767102"/>
          </a:xfrm>
          <a:prstGeom prst="rect">
            <a:avLst/>
          </a:prstGeom>
          <a:solidFill>
            <a:srgbClr val="DD1124"/>
          </a:solidFill>
          <a:ln>
            <a:solidFill>
              <a:srgbClr val="DD1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Rechthoek 26"/>
          <p:cNvSpPr/>
          <p:nvPr/>
        </p:nvSpPr>
        <p:spPr>
          <a:xfrm>
            <a:off x="8443785" y="3953142"/>
            <a:ext cx="486032" cy="1569645"/>
          </a:xfrm>
          <a:prstGeom prst="rect">
            <a:avLst/>
          </a:prstGeom>
          <a:solidFill>
            <a:schemeClr val="bg2">
              <a:lumMod val="75000"/>
            </a:schemeClr>
          </a:solidFill>
          <a:ln>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Rechthoek 27"/>
          <p:cNvSpPr/>
          <p:nvPr/>
        </p:nvSpPr>
        <p:spPr>
          <a:xfrm>
            <a:off x="9168714" y="4626739"/>
            <a:ext cx="486032" cy="909086"/>
          </a:xfrm>
          <a:prstGeom prst="rect">
            <a:avLst/>
          </a:prstGeom>
          <a:solidFill>
            <a:srgbClr val="DD1124"/>
          </a:solidFill>
          <a:ln>
            <a:solidFill>
              <a:srgbClr val="DD1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Tekstvak 28"/>
          <p:cNvSpPr txBox="1"/>
          <p:nvPr/>
        </p:nvSpPr>
        <p:spPr>
          <a:xfrm>
            <a:off x="656967" y="3492322"/>
            <a:ext cx="580767" cy="369332"/>
          </a:xfrm>
          <a:prstGeom prst="rect">
            <a:avLst/>
          </a:prstGeom>
          <a:noFill/>
        </p:spPr>
        <p:txBody>
          <a:bodyPr wrap="square" rtlCol="0">
            <a:spAutoFit/>
          </a:bodyPr>
          <a:lstStyle/>
          <a:p>
            <a:r>
              <a:rPr lang="nl-NL" dirty="0"/>
              <a:t>85%</a:t>
            </a:r>
          </a:p>
        </p:txBody>
      </p:sp>
      <p:sp>
        <p:nvSpPr>
          <p:cNvPr id="31" name="Tekstvak 30"/>
          <p:cNvSpPr txBox="1"/>
          <p:nvPr/>
        </p:nvSpPr>
        <p:spPr>
          <a:xfrm>
            <a:off x="4556040" y="3992449"/>
            <a:ext cx="580767" cy="369332"/>
          </a:xfrm>
          <a:prstGeom prst="rect">
            <a:avLst/>
          </a:prstGeom>
          <a:noFill/>
        </p:spPr>
        <p:txBody>
          <a:bodyPr wrap="square" rtlCol="0">
            <a:spAutoFit/>
          </a:bodyPr>
          <a:lstStyle/>
          <a:p>
            <a:r>
              <a:rPr lang="nl-NL" dirty="0"/>
              <a:t>45%</a:t>
            </a:r>
          </a:p>
        </p:txBody>
      </p:sp>
      <p:sp>
        <p:nvSpPr>
          <p:cNvPr id="32" name="Tekstvak 31"/>
          <p:cNvSpPr txBox="1"/>
          <p:nvPr/>
        </p:nvSpPr>
        <p:spPr>
          <a:xfrm>
            <a:off x="5224935" y="3421630"/>
            <a:ext cx="580767" cy="369332"/>
          </a:xfrm>
          <a:prstGeom prst="rect">
            <a:avLst/>
          </a:prstGeom>
          <a:noFill/>
        </p:spPr>
        <p:txBody>
          <a:bodyPr wrap="square" rtlCol="0">
            <a:spAutoFit/>
          </a:bodyPr>
          <a:lstStyle/>
          <a:p>
            <a:r>
              <a:rPr lang="nl-NL" dirty="0"/>
              <a:t>73%</a:t>
            </a:r>
          </a:p>
        </p:txBody>
      </p:sp>
      <p:sp>
        <p:nvSpPr>
          <p:cNvPr id="33" name="Tekstvak 32"/>
          <p:cNvSpPr txBox="1"/>
          <p:nvPr/>
        </p:nvSpPr>
        <p:spPr>
          <a:xfrm>
            <a:off x="8396417" y="3634926"/>
            <a:ext cx="580767" cy="369332"/>
          </a:xfrm>
          <a:prstGeom prst="rect">
            <a:avLst/>
          </a:prstGeom>
          <a:noFill/>
        </p:spPr>
        <p:txBody>
          <a:bodyPr wrap="square" rtlCol="0">
            <a:spAutoFit/>
          </a:bodyPr>
          <a:lstStyle/>
          <a:p>
            <a:r>
              <a:rPr lang="nl-NL" dirty="0"/>
              <a:t>85%</a:t>
            </a:r>
          </a:p>
        </p:txBody>
      </p:sp>
      <p:sp>
        <p:nvSpPr>
          <p:cNvPr id="34" name="Tekstvak 33"/>
          <p:cNvSpPr txBox="1"/>
          <p:nvPr/>
        </p:nvSpPr>
        <p:spPr>
          <a:xfrm>
            <a:off x="9141941" y="4300952"/>
            <a:ext cx="580767" cy="369332"/>
          </a:xfrm>
          <a:prstGeom prst="rect">
            <a:avLst/>
          </a:prstGeom>
          <a:noFill/>
        </p:spPr>
        <p:txBody>
          <a:bodyPr wrap="square" rtlCol="0">
            <a:spAutoFit/>
          </a:bodyPr>
          <a:lstStyle/>
          <a:p>
            <a:r>
              <a:rPr lang="nl-NL" dirty="0"/>
              <a:t>76%</a:t>
            </a:r>
          </a:p>
        </p:txBody>
      </p:sp>
      <p:pic>
        <p:nvPicPr>
          <p:cNvPr id="38" name="Picture 2" descr="Afbeeldingsresultaat voor rood kru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4930" y="3584056"/>
            <a:ext cx="1237438" cy="1410680"/>
          </a:xfrm>
          <a:prstGeom prst="rect">
            <a:avLst/>
          </a:prstGeom>
          <a:noFill/>
        </p:spPr>
      </p:pic>
      <p:sp>
        <p:nvSpPr>
          <p:cNvPr id="39" name="Tekstvak 38"/>
          <p:cNvSpPr txBox="1"/>
          <p:nvPr/>
        </p:nvSpPr>
        <p:spPr>
          <a:xfrm>
            <a:off x="1347671" y="3310490"/>
            <a:ext cx="709729" cy="369332"/>
          </a:xfrm>
          <a:prstGeom prst="rect">
            <a:avLst/>
          </a:prstGeom>
          <a:noFill/>
        </p:spPr>
        <p:txBody>
          <a:bodyPr wrap="square" rtlCol="0">
            <a:spAutoFit/>
          </a:bodyPr>
          <a:lstStyle/>
          <a:p>
            <a:r>
              <a:rPr lang="nl-NL" dirty="0"/>
              <a:t>93%</a:t>
            </a:r>
          </a:p>
        </p:txBody>
      </p:sp>
      <p:pic>
        <p:nvPicPr>
          <p:cNvPr id="36" name="Picture 2" descr="Afbeeldingsresultaat voor groene vink">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07452" y="3462300"/>
            <a:ext cx="1296074" cy="127566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Afbeeldingsresultaat voor groene vink">
            <a:hlinkClick r:id="rId5"/>
            <a:extLst>
              <a:ext uri="{FF2B5EF4-FFF2-40B4-BE49-F238E27FC236}">
                <a16:creationId xmlns:a16="http://schemas.microsoft.com/office/drawing/2014/main" id="{0F757C96-F465-4930-B7F1-1BC1315D0F3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9173" y="3507888"/>
            <a:ext cx="1296074" cy="127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06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0" name="Titel 1"/>
          <p:cNvSpPr>
            <a:spLocks noGrp="1"/>
          </p:cNvSpPr>
          <p:nvPr>
            <p:ph type="ctrTitle"/>
          </p:nvPr>
        </p:nvSpPr>
        <p:spPr>
          <a:xfrm>
            <a:off x="1351005" y="847102"/>
            <a:ext cx="9814741" cy="1458741"/>
          </a:xfrm>
        </p:spPr>
        <p:txBody>
          <a:bodyPr>
            <a:normAutofit fontScale="90000"/>
          </a:bodyPr>
          <a:lstStyle/>
          <a:p>
            <a:r>
              <a:rPr lang="nl-NL" sz="10700" b="1" i="1" dirty="0">
                <a:latin typeface="+mn-lt"/>
              </a:rPr>
              <a:t>Ambitie VSO</a:t>
            </a:r>
            <a:r>
              <a:rPr lang="nl-NL" sz="10700" b="1" i="1" dirty="0"/>
              <a:t> </a:t>
            </a:r>
            <a:r>
              <a:rPr lang="nl-NL" sz="2700" b="1" i="1" dirty="0"/>
              <a:t>m.b.t. uitstroom ’18/’19</a:t>
            </a:r>
            <a:endParaRPr lang="nl-NL" sz="2700" b="1" i="1" dirty="0">
              <a:latin typeface="+mn-lt"/>
            </a:endParaRPr>
          </a:p>
        </p:txBody>
      </p:sp>
      <p:sp>
        <p:nvSpPr>
          <p:cNvPr id="2" name="Rechthoek 1"/>
          <p:cNvSpPr/>
          <p:nvPr/>
        </p:nvSpPr>
        <p:spPr>
          <a:xfrm>
            <a:off x="881349" y="2260224"/>
            <a:ext cx="11887200" cy="1938992"/>
          </a:xfrm>
          <a:prstGeom prst="rect">
            <a:avLst/>
          </a:prstGeom>
        </p:spPr>
        <p:txBody>
          <a:bodyPr wrap="square">
            <a:spAutoFit/>
          </a:bodyPr>
          <a:lstStyle/>
          <a:p>
            <a:pPr marL="342900" indent="-342900">
              <a:buFont typeface="Arial" panose="020B0604020202020204" pitchFamily="34" charset="0"/>
              <a:buChar char="•"/>
            </a:pPr>
            <a:r>
              <a:rPr lang="nl-NL" sz="2400" dirty="0"/>
              <a:t>90 % van de leerlingen stroomt uit naar het met ouders en leerlingen vastgestelde ontwikkelingsperspectief, dat op 16 jarige leeftijd is vastgesteld.</a:t>
            </a:r>
          </a:p>
          <a:p>
            <a:pPr marL="342900" indent="-342900">
              <a:buFont typeface="Arial" panose="020B0604020202020204" pitchFamily="34" charset="0"/>
              <a:buChar char="•"/>
            </a:pPr>
            <a:r>
              <a:rPr lang="nl-NL" sz="2400" dirty="0"/>
              <a:t>De ambitie van It Twalûk is om uitstroom naar beschutwerk </a:t>
            </a:r>
            <a:r>
              <a:rPr lang="nl-NL" sz="1200" i="1" dirty="0"/>
              <a:t>( profiel 3 en 4) </a:t>
            </a:r>
            <a:r>
              <a:rPr lang="nl-NL" sz="2400" dirty="0"/>
              <a:t>te realiseren. Het verwachte uitstroom percentage naar beschutwerk is 35% van de leerlingen. </a:t>
            </a:r>
          </a:p>
          <a:p>
            <a:pPr marL="342900" indent="-342900">
              <a:buFont typeface="Arial" panose="020B0604020202020204" pitchFamily="34" charset="0"/>
              <a:buChar char="•"/>
            </a:pPr>
            <a:r>
              <a:rPr lang="nl-NL" sz="2400" dirty="0"/>
              <a:t>65 % van de leerlingen stroomt gelijk of hoger uit dan verwachting op basis van IQ.</a:t>
            </a:r>
          </a:p>
        </p:txBody>
      </p:sp>
      <p:pic>
        <p:nvPicPr>
          <p:cNvPr id="11" name="Picture 2" descr="Afbeeldingsresultaat voor ambiti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2508" y="4383636"/>
            <a:ext cx="6724097" cy="152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46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1" name="Titel 1"/>
          <p:cNvSpPr>
            <a:spLocks noGrp="1"/>
          </p:cNvSpPr>
          <p:nvPr>
            <p:ph type="ctrTitle"/>
          </p:nvPr>
        </p:nvSpPr>
        <p:spPr>
          <a:xfrm>
            <a:off x="1524000" y="1074965"/>
            <a:ext cx="9144000" cy="1192469"/>
          </a:xfrm>
        </p:spPr>
        <p:txBody>
          <a:bodyPr>
            <a:noAutofit/>
          </a:bodyPr>
          <a:lstStyle/>
          <a:p>
            <a:r>
              <a:rPr lang="nl-NL" sz="9600" b="1" i="1" dirty="0">
                <a:latin typeface="+mn-lt"/>
              </a:rPr>
              <a:t>Realisatie</a:t>
            </a:r>
          </a:p>
        </p:txBody>
      </p:sp>
      <p:sp>
        <p:nvSpPr>
          <p:cNvPr id="12" name="Ondertitel 2"/>
          <p:cNvSpPr txBox="1">
            <a:spLocks/>
          </p:cNvSpPr>
          <p:nvPr/>
        </p:nvSpPr>
        <p:spPr>
          <a:xfrm>
            <a:off x="510746" y="2965621"/>
            <a:ext cx="1639330" cy="257020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dirty="0"/>
              <a:t>   </a:t>
            </a:r>
            <a:endParaRPr lang="nl-NL" sz="800" dirty="0"/>
          </a:p>
          <a:p>
            <a:pPr algn="l"/>
            <a:endParaRPr lang="nl-NL" dirty="0"/>
          </a:p>
          <a:p>
            <a:pPr algn="l"/>
            <a:endParaRPr lang="nl-NL" dirty="0"/>
          </a:p>
          <a:p>
            <a:endParaRPr lang="nl-NL" dirty="0"/>
          </a:p>
        </p:txBody>
      </p:sp>
      <p:sp>
        <p:nvSpPr>
          <p:cNvPr id="13" name="Ondertitel 2"/>
          <p:cNvSpPr txBox="1">
            <a:spLocks/>
          </p:cNvSpPr>
          <p:nvPr/>
        </p:nvSpPr>
        <p:spPr>
          <a:xfrm>
            <a:off x="4378411" y="2965620"/>
            <a:ext cx="1651685" cy="258406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14" name="Ondertitel 2"/>
          <p:cNvSpPr txBox="1">
            <a:spLocks/>
          </p:cNvSpPr>
          <p:nvPr/>
        </p:nvSpPr>
        <p:spPr>
          <a:xfrm>
            <a:off x="8246076" y="2965619"/>
            <a:ext cx="1647567" cy="2570207"/>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15" name="Rechthoek 14"/>
          <p:cNvSpPr/>
          <p:nvPr/>
        </p:nvSpPr>
        <p:spPr>
          <a:xfrm>
            <a:off x="510746" y="2267434"/>
            <a:ext cx="3435178" cy="574325"/>
          </a:xfrm>
          <a:prstGeom prst="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tx1"/>
                </a:solidFill>
              </a:rPr>
              <a:t>Ontwikkelingsperspectief.</a:t>
            </a:r>
          </a:p>
        </p:txBody>
      </p:sp>
      <p:sp>
        <p:nvSpPr>
          <p:cNvPr id="16" name="Rechthoek 15"/>
          <p:cNvSpPr/>
          <p:nvPr/>
        </p:nvSpPr>
        <p:spPr>
          <a:xfrm>
            <a:off x="4378411" y="2267434"/>
            <a:ext cx="3435178" cy="574325"/>
          </a:xfrm>
          <a:prstGeom prst="rect">
            <a:avLst/>
          </a:prstGeom>
          <a:solidFill>
            <a:schemeClr val="bg1"/>
          </a:solidFill>
          <a:ln w="28575">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tx1"/>
                </a:solidFill>
              </a:rPr>
              <a:t>Arbeid/Pro </a:t>
            </a:r>
            <a:r>
              <a:rPr lang="nl-NL" i="1" dirty="0">
                <a:solidFill>
                  <a:schemeClr val="tx1"/>
                </a:solidFill>
              </a:rPr>
              <a:t>(beschutwerk)</a:t>
            </a:r>
          </a:p>
        </p:txBody>
      </p:sp>
      <p:sp>
        <p:nvSpPr>
          <p:cNvPr id="17" name="Rechthoek 16"/>
          <p:cNvSpPr/>
          <p:nvPr/>
        </p:nvSpPr>
        <p:spPr>
          <a:xfrm>
            <a:off x="8246076" y="2267434"/>
            <a:ext cx="3435178" cy="573153"/>
          </a:xfrm>
          <a:prstGeom prst="rect">
            <a:avLst/>
          </a:prstGeom>
          <a:solidFill>
            <a:schemeClr val="bg1"/>
          </a:solidFill>
          <a:ln w="28575">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solidFill>
                  <a:schemeClr val="tx1"/>
                </a:solidFill>
              </a:rPr>
              <a:t>Op basis van IQ</a:t>
            </a:r>
          </a:p>
        </p:txBody>
      </p:sp>
      <p:sp>
        <p:nvSpPr>
          <p:cNvPr id="18" name="Ondertitel 2"/>
          <p:cNvSpPr txBox="1">
            <a:spLocks/>
          </p:cNvSpPr>
          <p:nvPr/>
        </p:nvSpPr>
        <p:spPr>
          <a:xfrm>
            <a:off x="2306594" y="2965619"/>
            <a:ext cx="1639330" cy="257020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nl-NL" dirty="0"/>
          </a:p>
          <a:p>
            <a:pPr algn="l"/>
            <a:endParaRPr lang="nl-NL" dirty="0"/>
          </a:p>
          <a:p>
            <a:pPr algn="l"/>
            <a:endParaRPr lang="nl-NL" dirty="0"/>
          </a:p>
          <a:p>
            <a:pPr algn="l"/>
            <a:endParaRPr lang="nl-NL" dirty="0"/>
          </a:p>
          <a:p>
            <a:endParaRPr lang="nl-NL" dirty="0"/>
          </a:p>
        </p:txBody>
      </p:sp>
      <p:sp>
        <p:nvSpPr>
          <p:cNvPr id="19" name="Ondertitel 2"/>
          <p:cNvSpPr txBox="1">
            <a:spLocks/>
          </p:cNvSpPr>
          <p:nvPr/>
        </p:nvSpPr>
        <p:spPr>
          <a:xfrm>
            <a:off x="6182498" y="2965620"/>
            <a:ext cx="1631092" cy="2584065"/>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20" name="Ondertitel 2"/>
          <p:cNvSpPr txBox="1">
            <a:spLocks/>
          </p:cNvSpPr>
          <p:nvPr/>
        </p:nvSpPr>
        <p:spPr>
          <a:xfrm>
            <a:off x="10046044" y="2965617"/>
            <a:ext cx="1635210" cy="2570207"/>
          </a:xfrm>
          <a:prstGeom prst="rect">
            <a:avLst/>
          </a:prstGeom>
          <a:ln w="28575">
            <a:solidFill>
              <a:srgbClr val="A3A3A3"/>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nl-NL" dirty="0"/>
          </a:p>
        </p:txBody>
      </p:sp>
      <p:sp>
        <p:nvSpPr>
          <p:cNvPr id="21" name="Rechthoek 20"/>
          <p:cNvSpPr/>
          <p:nvPr/>
        </p:nvSpPr>
        <p:spPr>
          <a:xfrm>
            <a:off x="704335" y="3811471"/>
            <a:ext cx="486032" cy="1717626"/>
          </a:xfrm>
          <a:prstGeom prst="rect">
            <a:avLst/>
          </a:prstGeom>
          <a:solidFill>
            <a:schemeClr val="bg2">
              <a:lumMod val="75000"/>
            </a:schemeClr>
          </a:solidFill>
          <a:ln>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p:cNvSpPr/>
          <p:nvPr/>
        </p:nvSpPr>
        <p:spPr>
          <a:xfrm>
            <a:off x="1390133" y="3768722"/>
            <a:ext cx="486032" cy="1760377"/>
          </a:xfrm>
          <a:prstGeom prst="rect">
            <a:avLst/>
          </a:prstGeom>
          <a:solidFill>
            <a:srgbClr val="DD1124"/>
          </a:solidFill>
          <a:ln>
            <a:solidFill>
              <a:srgbClr val="DD1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p:cNvSpPr/>
          <p:nvPr/>
        </p:nvSpPr>
        <p:spPr>
          <a:xfrm>
            <a:off x="4588476" y="4300952"/>
            <a:ext cx="486032" cy="1234872"/>
          </a:xfrm>
          <a:prstGeom prst="rect">
            <a:avLst/>
          </a:prstGeom>
          <a:solidFill>
            <a:schemeClr val="bg2">
              <a:lumMod val="75000"/>
            </a:schemeClr>
          </a:solidFill>
          <a:ln>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p:cNvSpPr/>
          <p:nvPr/>
        </p:nvSpPr>
        <p:spPr>
          <a:xfrm>
            <a:off x="5284573" y="4939514"/>
            <a:ext cx="486032" cy="596310"/>
          </a:xfrm>
          <a:prstGeom prst="rect">
            <a:avLst/>
          </a:prstGeom>
          <a:solidFill>
            <a:srgbClr val="DD1124"/>
          </a:solidFill>
          <a:ln>
            <a:solidFill>
              <a:srgbClr val="DD1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Rechthoek 26"/>
          <p:cNvSpPr/>
          <p:nvPr/>
        </p:nvSpPr>
        <p:spPr>
          <a:xfrm>
            <a:off x="8443785" y="3953142"/>
            <a:ext cx="486032" cy="1569645"/>
          </a:xfrm>
          <a:prstGeom prst="rect">
            <a:avLst/>
          </a:prstGeom>
          <a:solidFill>
            <a:schemeClr val="bg2">
              <a:lumMod val="75000"/>
            </a:schemeClr>
          </a:solidFill>
          <a:ln>
            <a:solidFill>
              <a:srgbClr val="A3A3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Rechthoek 27"/>
          <p:cNvSpPr/>
          <p:nvPr/>
        </p:nvSpPr>
        <p:spPr>
          <a:xfrm>
            <a:off x="9168714" y="4626739"/>
            <a:ext cx="486032" cy="909086"/>
          </a:xfrm>
          <a:prstGeom prst="rect">
            <a:avLst/>
          </a:prstGeom>
          <a:solidFill>
            <a:srgbClr val="DD1124"/>
          </a:solidFill>
          <a:ln>
            <a:solidFill>
              <a:srgbClr val="DD1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Tekstvak 28"/>
          <p:cNvSpPr txBox="1"/>
          <p:nvPr/>
        </p:nvSpPr>
        <p:spPr>
          <a:xfrm>
            <a:off x="656967" y="3492322"/>
            <a:ext cx="580767" cy="369332"/>
          </a:xfrm>
          <a:prstGeom prst="rect">
            <a:avLst/>
          </a:prstGeom>
          <a:noFill/>
        </p:spPr>
        <p:txBody>
          <a:bodyPr wrap="square" rtlCol="0">
            <a:spAutoFit/>
          </a:bodyPr>
          <a:lstStyle/>
          <a:p>
            <a:r>
              <a:rPr lang="nl-NL" dirty="0"/>
              <a:t>90%</a:t>
            </a:r>
          </a:p>
        </p:txBody>
      </p:sp>
      <p:sp>
        <p:nvSpPr>
          <p:cNvPr id="31" name="Tekstvak 30"/>
          <p:cNvSpPr txBox="1"/>
          <p:nvPr/>
        </p:nvSpPr>
        <p:spPr>
          <a:xfrm>
            <a:off x="4536990" y="3725749"/>
            <a:ext cx="580767" cy="369332"/>
          </a:xfrm>
          <a:prstGeom prst="rect">
            <a:avLst/>
          </a:prstGeom>
          <a:noFill/>
        </p:spPr>
        <p:txBody>
          <a:bodyPr wrap="square" rtlCol="0">
            <a:spAutoFit/>
          </a:bodyPr>
          <a:lstStyle/>
          <a:p>
            <a:r>
              <a:rPr lang="nl-NL" dirty="0"/>
              <a:t>35%</a:t>
            </a:r>
          </a:p>
        </p:txBody>
      </p:sp>
      <p:sp>
        <p:nvSpPr>
          <p:cNvPr id="32" name="Tekstvak 31"/>
          <p:cNvSpPr txBox="1"/>
          <p:nvPr/>
        </p:nvSpPr>
        <p:spPr>
          <a:xfrm>
            <a:off x="5224935" y="4602730"/>
            <a:ext cx="580767" cy="369332"/>
          </a:xfrm>
          <a:prstGeom prst="rect">
            <a:avLst/>
          </a:prstGeom>
          <a:noFill/>
        </p:spPr>
        <p:txBody>
          <a:bodyPr wrap="square" rtlCol="0">
            <a:spAutoFit/>
          </a:bodyPr>
          <a:lstStyle/>
          <a:p>
            <a:r>
              <a:rPr lang="nl-NL" dirty="0"/>
              <a:t>24%</a:t>
            </a:r>
          </a:p>
        </p:txBody>
      </p:sp>
      <p:sp>
        <p:nvSpPr>
          <p:cNvPr id="33" name="Tekstvak 32"/>
          <p:cNvSpPr txBox="1"/>
          <p:nvPr/>
        </p:nvSpPr>
        <p:spPr>
          <a:xfrm>
            <a:off x="8396417" y="3634926"/>
            <a:ext cx="580767" cy="369332"/>
          </a:xfrm>
          <a:prstGeom prst="rect">
            <a:avLst/>
          </a:prstGeom>
          <a:noFill/>
        </p:spPr>
        <p:txBody>
          <a:bodyPr wrap="square" rtlCol="0">
            <a:spAutoFit/>
          </a:bodyPr>
          <a:lstStyle/>
          <a:p>
            <a:r>
              <a:rPr lang="nl-NL" dirty="0"/>
              <a:t>65%</a:t>
            </a:r>
          </a:p>
        </p:txBody>
      </p:sp>
      <p:sp>
        <p:nvSpPr>
          <p:cNvPr id="34" name="Tekstvak 33"/>
          <p:cNvSpPr txBox="1"/>
          <p:nvPr/>
        </p:nvSpPr>
        <p:spPr>
          <a:xfrm>
            <a:off x="9141941" y="4300952"/>
            <a:ext cx="580767" cy="369332"/>
          </a:xfrm>
          <a:prstGeom prst="rect">
            <a:avLst/>
          </a:prstGeom>
          <a:noFill/>
        </p:spPr>
        <p:txBody>
          <a:bodyPr wrap="square" rtlCol="0">
            <a:spAutoFit/>
          </a:bodyPr>
          <a:lstStyle/>
          <a:p>
            <a:r>
              <a:rPr lang="nl-NL" dirty="0"/>
              <a:t>50%</a:t>
            </a:r>
          </a:p>
        </p:txBody>
      </p:sp>
      <p:pic>
        <p:nvPicPr>
          <p:cNvPr id="38" name="Picture 2" descr="Afbeeldingsresultaat voor rood kru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4930" y="3584056"/>
            <a:ext cx="1237438" cy="1410680"/>
          </a:xfrm>
          <a:prstGeom prst="rect">
            <a:avLst/>
          </a:prstGeom>
          <a:noFill/>
        </p:spPr>
      </p:pic>
      <p:sp>
        <p:nvSpPr>
          <p:cNvPr id="39" name="Tekstvak 38"/>
          <p:cNvSpPr txBox="1"/>
          <p:nvPr/>
        </p:nvSpPr>
        <p:spPr>
          <a:xfrm>
            <a:off x="1334971" y="3399390"/>
            <a:ext cx="580767" cy="369332"/>
          </a:xfrm>
          <a:prstGeom prst="rect">
            <a:avLst/>
          </a:prstGeom>
          <a:noFill/>
        </p:spPr>
        <p:txBody>
          <a:bodyPr wrap="square" rtlCol="0">
            <a:spAutoFit/>
          </a:bodyPr>
          <a:lstStyle/>
          <a:p>
            <a:r>
              <a:rPr lang="nl-NL" dirty="0"/>
              <a:t>92%</a:t>
            </a:r>
          </a:p>
        </p:txBody>
      </p:sp>
      <p:pic>
        <p:nvPicPr>
          <p:cNvPr id="36" name="Picture 2" descr="Afbeeldingsresultaat voor groene vink">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8973" y="3697801"/>
            <a:ext cx="1296074" cy="127566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Afbeeldingsresultaat voor rood kru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5663" y="3595612"/>
            <a:ext cx="1237438" cy="1410680"/>
          </a:xfrm>
          <a:prstGeom prst="rect">
            <a:avLst/>
          </a:prstGeom>
          <a:noFill/>
        </p:spPr>
      </p:pic>
    </p:spTree>
    <p:extLst>
      <p:ext uri="{BB962C8B-B14F-4D97-AF65-F5344CB8AC3E}">
        <p14:creationId xmlns:p14="http://schemas.microsoft.com/office/powerpoint/2010/main" val="13893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sp>
        <p:nvSpPr>
          <p:cNvPr id="10" name="Rechthoek 9"/>
          <p:cNvSpPr/>
          <p:nvPr/>
        </p:nvSpPr>
        <p:spPr>
          <a:xfrm>
            <a:off x="304800" y="1540584"/>
            <a:ext cx="11887200" cy="5632311"/>
          </a:xfrm>
          <a:prstGeom prst="rect">
            <a:avLst/>
          </a:prstGeom>
        </p:spPr>
        <p:txBody>
          <a:bodyPr wrap="square">
            <a:spAutoFit/>
          </a:bodyPr>
          <a:lstStyle/>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b="1" i="1" dirty="0" err="1"/>
              <a:t>Leerlingniveau</a:t>
            </a:r>
            <a:r>
              <a:rPr lang="nl-NL" b="1" i="1" dirty="0"/>
              <a:t>; </a:t>
            </a:r>
            <a:r>
              <a:rPr lang="nl-NL" dirty="0"/>
              <a:t>de school is tevreden over het behaald resultaat m.b.t uitstroom op leerlingniveau. Zowel de school, leerlingen als ouders zijn tevreden met de arbeid/dagbestedingsplek.</a:t>
            </a:r>
          </a:p>
          <a:p>
            <a:pPr marL="342900" indent="-342900">
              <a:buFont typeface="Arial" panose="020B0604020202020204" pitchFamily="34" charset="0"/>
              <a:buChar char="•"/>
            </a:pPr>
            <a:r>
              <a:rPr lang="nl-NL" dirty="0"/>
              <a:t>De ambitie op beschutwerk is niet gehaald en dus geen tevredenheid. </a:t>
            </a:r>
          </a:p>
          <a:p>
            <a:pPr marL="342900" indent="-342900">
              <a:buFont typeface="Arial" panose="020B0604020202020204" pitchFamily="34" charset="0"/>
              <a:buChar char="•"/>
            </a:pPr>
            <a:r>
              <a:rPr lang="nl-NL" b="1" i="1" dirty="0"/>
              <a:t>Reden;</a:t>
            </a:r>
          </a:p>
          <a:p>
            <a:pPr marL="800100" lvl="1" indent="-342900">
              <a:buFont typeface="Arial" panose="020B0604020202020204" pitchFamily="34" charset="0"/>
              <a:buChar char="•"/>
            </a:pPr>
            <a:r>
              <a:rPr lang="nl-NL" dirty="0"/>
              <a:t>Acquisitie is niet voldoende geweest. </a:t>
            </a:r>
          </a:p>
          <a:p>
            <a:pPr marL="800100" lvl="1" indent="-342900">
              <a:buFont typeface="Arial" panose="020B0604020202020204" pitchFamily="34" charset="0"/>
              <a:buChar char="•"/>
            </a:pPr>
            <a:r>
              <a:rPr lang="nl-NL" dirty="0"/>
              <a:t>De samenwerking met </a:t>
            </a:r>
            <a:r>
              <a:rPr lang="nl-NL" dirty="0" err="1"/>
              <a:t>Caparis</a:t>
            </a:r>
            <a:r>
              <a:rPr lang="nl-NL" dirty="0"/>
              <a:t> is niet voldoende van de grond gekomen. Dit geldt voor zowel groen als voor Zorg en Welzijn (schoonmaak). </a:t>
            </a:r>
          </a:p>
          <a:p>
            <a:pPr marL="800100" lvl="1" indent="-342900">
              <a:buFont typeface="Arial" panose="020B0604020202020204" pitchFamily="34" charset="0"/>
              <a:buChar char="•"/>
            </a:pPr>
            <a:r>
              <a:rPr lang="nl-NL" dirty="0"/>
              <a:t>De bekostiging vanuit de gemeente voor beschutwerk is voor een individuele leerling niet gelukt. De gemeente had onvoldoende vertrouwen in de beschutte werkplek. Is een kwestie van tijd voordat deze alsnog toegekend gaat worden.</a:t>
            </a:r>
          </a:p>
          <a:p>
            <a:pPr marL="342900" lvl="0" indent="-342900">
              <a:buFont typeface="Arial" panose="020B0604020202020204" pitchFamily="34" charset="0"/>
              <a:buChar char="•"/>
            </a:pPr>
            <a:r>
              <a:rPr lang="nl-NL" dirty="0">
                <a:solidFill>
                  <a:prstClr val="black"/>
                </a:solidFill>
              </a:rPr>
              <a:t>De uitstroom op basis van het IQ is niet behaald. </a:t>
            </a:r>
          </a:p>
          <a:p>
            <a:pPr marL="800100" lvl="1" indent="-342900">
              <a:buFont typeface="Arial" panose="020B0604020202020204" pitchFamily="34" charset="0"/>
              <a:buChar char="•"/>
            </a:pPr>
            <a:r>
              <a:rPr lang="nl-NL" dirty="0">
                <a:solidFill>
                  <a:prstClr val="black"/>
                </a:solidFill>
              </a:rPr>
              <a:t>Op leerling niveau hebben we de leerlingen prima in kaart.</a:t>
            </a:r>
          </a:p>
          <a:p>
            <a:pPr lvl="1"/>
            <a:endParaRPr lang="nl-NL" dirty="0">
              <a:solidFill>
                <a:prstClr val="black"/>
              </a:solidFill>
            </a:endParaRPr>
          </a:p>
          <a:p>
            <a:pPr lvl="1"/>
            <a:endParaRPr lang="nl-NL" dirty="0">
              <a:solidFill>
                <a:prstClr val="black"/>
              </a:solidFill>
            </a:endParaRPr>
          </a:p>
          <a:p>
            <a:pPr lvl="1"/>
            <a:endParaRPr lang="nl-NL" dirty="0"/>
          </a:p>
          <a:p>
            <a:pPr marL="342900" indent="-342900">
              <a:buFont typeface="Arial" panose="020B0604020202020204" pitchFamily="34" charset="0"/>
              <a:buChar char="•"/>
            </a:pPr>
            <a:endParaRPr lang="nl-NL" sz="2400" dirty="0"/>
          </a:p>
          <a:p>
            <a:endParaRPr lang="nl-NL" sz="2400" dirty="0"/>
          </a:p>
          <a:p>
            <a:pPr marL="342900" indent="-342900">
              <a:buFont typeface="Arial" panose="020B0604020202020204" pitchFamily="34" charset="0"/>
              <a:buChar char="•"/>
            </a:pPr>
            <a:endParaRPr lang="nl-NL" sz="2400" dirty="0"/>
          </a:p>
        </p:txBody>
      </p:sp>
      <p:sp>
        <p:nvSpPr>
          <p:cNvPr id="11" name="Titel 1">
            <a:extLst>
              <a:ext uri="{FF2B5EF4-FFF2-40B4-BE49-F238E27FC236}">
                <a16:creationId xmlns:a16="http://schemas.microsoft.com/office/drawing/2014/main" id="{F51C4295-9A86-4F99-95E6-03B1A4F6AEEC}"/>
              </a:ext>
            </a:extLst>
          </p:cNvPr>
          <p:cNvSpPr>
            <a:spLocks noGrp="1"/>
          </p:cNvSpPr>
          <p:nvPr>
            <p:ph type="ctrTitle"/>
          </p:nvPr>
        </p:nvSpPr>
        <p:spPr>
          <a:xfrm>
            <a:off x="2502508" y="228712"/>
            <a:ext cx="9144000" cy="1458741"/>
          </a:xfrm>
        </p:spPr>
        <p:txBody>
          <a:bodyPr>
            <a:normAutofit/>
          </a:bodyPr>
          <a:lstStyle/>
          <a:p>
            <a:r>
              <a:rPr lang="nl-NL" sz="5400" b="1" i="1" dirty="0">
                <a:latin typeface="+mn-lt"/>
              </a:rPr>
              <a:t>Realisatie ambitie VSO </a:t>
            </a:r>
            <a:br>
              <a:rPr lang="nl-NL" sz="9600" b="1" i="1" dirty="0">
                <a:latin typeface="+mn-lt"/>
              </a:rPr>
            </a:br>
            <a:r>
              <a:rPr lang="nl-NL" sz="2400" b="1" i="1" dirty="0">
                <a:latin typeface="+mn-lt"/>
              </a:rPr>
              <a:t>m.b.t. uitstroom ’18/’19</a:t>
            </a:r>
            <a:endParaRPr lang="nl-NL" sz="9600" b="1" i="1" dirty="0">
              <a:latin typeface="+mn-lt"/>
            </a:endParaRPr>
          </a:p>
        </p:txBody>
      </p:sp>
    </p:spTree>
    <p:extLst>
      <p:ext uri="{BB962C8B-B14F-4D97-AF65-F5344CB8AC3E}">
        <p14:creationId xmlns:p14="http://schemas.microsoft.com/office/powerpoint/2010/main" val="222006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a:t>Planning</a:t>
            </a:r>
          </a:p>
        </p:txBody>
      </p:sp>
      <p:sp>
        <p:nvSpPr>
          <p:cNvPr id="3" name="Tijdelijke aanduiding voor inhoud 2"/>
          <p:cNvSpPr>
            <a:spLocks noGrp="1"/>
          </p:cNvSpPr>
          <p:nvPr>
            <p:ph idx="1"/>
          </p:nvPr>
        </p:nvSpPr>
        <p:spPr/>
        <p:txBody>
          <a:bodyPr>
            <a:normAutofit lnSpcReduction="10000"/>
          </a:bodyPr>
          <a:lstStyle/>
          <a:p>
            <a:r>
              <a:rPr lang="nl-NL" dirty="0">
                <a:solidFill>
                  <a:srgbClr val="FF0000"/>
                </a:solidFill>
              </a:rPr>
              <a:t>SOP 2019-2023;</a:t>
            </a:r>
          </a:p>
          <a:p>
            <a:pPr lvl="1"/>
            <a:r>
              <a:rPr lang="nl-NL" dirty="0"/>
              <a:t>Samenwerking om meer beschutte werkplekken en Arbeidsplaatsen te realiseren (ook buiten gemeente Leeuwarden). </a:t>
            </a:r>
          </a:p>
          <a:p>
            <a:pPr lvl="1"/>
            <a:r>
              <a:rPr lang="nl-NL" dirty="0"/>
              <a:t>Praktijkervaring opdoen met het OPP-doelgroepenmodel om de leerlingen nog beter in beeld te hebben.</a:t>
            </a:r>
          </a:p>
          <a:p>
            <a:pPr marL="457200" lvl="1" indent="0">
              <a:buNone/>
            </a:pPr>
            <a:endParaRPr lang="nl-NL" dirty="0"/>
          </a:p>
          <a:p>
            <a:pPr lvl="0"/>
            <a:r>
              <a:rPr lang="nl-NL" dirty="0">
                <a:solidFill>
                  <a:srgbClr val="FF0000"/>
                </a:solidFill>
              </a:rPr>
              <a:t>Jaarplan 2019 - 2020;</a:t>
            </a:r>
          </a:p>
          <a:p>
            <a:pPr lvl="1"/>
            <a:r>
              <a:rPr lang="nl-NL" dirty="0">
                <a:solidFill>
                  <a:prstClr val="black"/>
                </a:solidFill>
              </a:rPr>
              <a:t>BES </a:t>
            </a:r>
            <a:r>
              <a:rPr lang="nl-NL" sz="1400" i="1" dirty="0">
                <a:solidFill>
                  <a:prstClr val="black"/>
                </a:solidFill>
              </a:rPr>
              <a:t>(begeleide externe stage)  </a:t>
            </a:r>
            <a:r>
              <a:rPr lang="nl-NL" dirty="0">
                <a:solidFill>
                  <a:prstClr val="black"/>
                </a:solidFill>
              </a:rPr>
              <a:t>bij </a:t>
            </a:r>
            <a:r>
              <a:rPr lang="nl-NL" dirty="0" err="1">
                <a:solidFill>
                  <a:prstClr val="black"/>
                </a:solidFill>
              </a:rPr>
              <a:t>Caparis</a:t>
            </a:r>
            <a:r>
              <a:rPr lang="nl-NL" dirty="0">
                <a:solidFill>
                  <a:prstClr val="black"/>
                </a:solidFill>
              </a:rPr>
              <a:t> groen en schoonmaak realiseren en oriënteren op BES werken in de keuken.</a:t>
            </a:r>
          </a:p>
          <a:p>
            <a:pPr lvl="1"/>
            <a:r>
              <a:rPr lang="nl-NL" dirty="0">
                <a:solidFill>
                  <a:prstClr val="black"/>
                </a:solidFill>
              </a:rPr>
              <a:t>Doelgroepenmodel; praktijkervaring opdoen.</a:t>
            </a:r>
          </a:p>
          <a:p>
            <a:pPr lvl="1"/>
            <a:r>
              <a:rPr lang="nl-NL" dirty="0">
                <a:solidFill>
                  <a:prstClr val="black"/>
                </a:solidFill>
              </a:rPr>
              <a:t>Inzetten op arbeidstoeleiding  middels teamscholing: </a:t>
            </a:r>
          </a:p>
          <a:p>
            <a:pPr lvl="2"/>
            <a:r>
              <a:rPr lang="nl-NL" dirty="0">
                <a:solidFill>
                  <a:prstClr val="black"/>
                </a:solidFill>
              </a:rPr>
              <a:t>Inzetten EIM, Coaching leerlingen, Feedback, Werknemersvaardigheden (praktijk/klas).</a:t>
            </a:r>
          </a:p>
          <a:p>
            <a:pPr marL="457200" lvl="1" indent="0">
              <a:buNone/>
            </a:pPr>
            <a:endParaRPr lang="nl-NL" dirty="0"/>
          </a:p>
          <a:p>
            <a:pPr lvl="1"/>
            <a:endParaRPr lang="nl-NL" dirty="0"/>
          </a:p>
          <a:p>
            <a:pPr lvl="1"/>
            <a:endParaRPr lang="nl-NL" dirty="0"/>
          </a:p>
          <a:p>
            <a:pPr lvl="2"/>
            <a:endParaRPr lang="nl-NL" dirty="0"/>
          </a:p>
        </p:txBody>
      </p:sp>
    </p:spTree>
    <p:extLst>
      <p:ext uri="{BB962C8B-B14F-4D97-AF65-F5344CB8AC3E}">
        <p14:creationId xmlns:p14="http://schemas.microsoft.com/office/powerpoint/2010/main" val="34085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87178" y="2223464"/>
            <a:ext cx="10651526" cy="1655762"/>
          </a:xfrm>
        </p:spPr>
        <p:txBody>
          <a:bodyPr>
            <a:normAutofit/>
          </a:bodyPr>
          <a:lstStyle/>
          <a:p>
            <a:pPr algn="l"/>
            <a:r>
              <a:rPr lang="nl-NL" dirty="0"/>
              <a:t> </a:t>
            </a: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624549" cy="883862"/>
          </a:xfrm>
          <a:prstGeom prst="rect">
            <a:avLst/>
          </a:prstGeom>
        </p:spPr>
      </p:pic>
      <p:sp>
        <p:nvSpPr>
          <p:cNvPr id="8" name="Rechthoek 7"/>
          <p:cNvSpPr/>
          <p:nvPr/>
        </p:nvSpPr>
        <p:spPr>
          <a:xfrm>
            <a:off x="0" y="6064899"/>
            <a:ext cx="12192000" cy="242146"/>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0" y="6599104"/>
            <a:ext cx="12192000" cy="258896"/>
          </a:xfrm>
          <a:prstGeom prst="rect">
            <a:avLst/>
          </a:prstGeom>
          <a:solidFill>
            <a:srgbClr val="97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0" y="6414684"/>
            <a:ext cx="12192000" cy="214604"/>
          </a:xfrm>
          <a:prstGeom prst="rect">
            <a:avLst/>
          </a:prstGeom>
          <a:solidFill>
            <a:srgbClr val="9A3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9A3324"/>
              </a:solidFill>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6040" y="1011619"/>
            <a:ext cx="7579920" cy="5053280"/>
          </a:xfrm>
          <a:prstGeom prst="rect">
            <a:avLst/>
          </a:prstGeom>
        </p:spPr>
      </p:pic>
    </p:spTree>
    <p:extLst>
      <p:ext uri="{BB962C8B-B14F-4D97-AF65-F5344CB8AC3E}">
        <p14:creationId xmlns:p14="http://schemas.microsoft.com/office/powerpoint/2010/main" val="339344582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2054</TotalTime>
  <Words>875</Words>
  <Application>Microsoft Office PowerPoint</Application>
  <PresentationFormat>Breedbeeld</PresentationFormat>
  <Paragraphs>97</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PowerPoint-presentatie</vt:lpstr>
      <vt:lpstr>Ambitie SO  m.b.t. uitstroom ’18/’19</vt:lpstr>
      <vt:lpstr>Realisatie ambitie SO  m.b.t. uitstroom ’18/’19</vt:lpstr>
      <vt:lpstr>Realisatie SO</vt:lpstr>
      <vt:lpstr>Ambitie VSO m.b.t. uitstroom ’18/’19</vt:lpstr>
      <vt:lpstr>Realisatie</vt:lpstr>
      <vt:lpstr>Realisatie ambitie VSO  m.b.t. uitstroom ’18/’19</vt:lpstr>
      <vt:lpstr>Planning</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Bertus Procee</dc:creator>
  <cp:lastModifiedBy>Oebele Harmsma | It Twalûk</cp:lastModifiedBy>
  <cp:revision>127</cp:revision>
  <cp:lastPrinted>2018-12-06T08:53:02Z</cp:lastPrinted>
  <dcterms:created xsi:type="dcterms:W3CDTF">2017-11-13T15:26:29Z</dcterms:created>
  <dcterms:modified xsi:type="dcterms:W3CDTF">2020-01-17T12:38:37Z</dcterms:modified>
</cp:coreProperties>
</file>